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7109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2321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2136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7755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6703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8993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2569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3755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3180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8183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42467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DE669-ADD3-4E12-A5BA-6ED7BE3574E3}" type="datetimeFigureOut">
              <a:rPr lang="en-AU" smtClean="0"/>
              <a:t>5/09/2020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0623A-3C5D-4AD1-8677-EE40CD20CB8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712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7.mp4"/><Relationship Id="rId7" Type="http://schemas.openxmlformats.org/officeDocument/2006/relationships/image" Target="../media/image7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7.mp4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Physical Properties of Metals and Non-Metals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0267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1000" y="494437"/>
            <a:ext cx="11163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lesson, you should be able to: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42AF4D"/>
                </a:solidFill>
                <a:effectLst/>
                <a:latin typeface="Arial" panose="020B0604020202020204" pitchFamily="34" charset="0"/>
              </a:rPr>
              <a:t>Describe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physical properties of metals and non-metals.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27569C"/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whether a substance is a metal or a non-metal, based on its physical properties.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21359.0419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6650" y="2768600"/>
            <a:ext cx="4572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63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47700" y="472639"/>
            <a:ext cx="112776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can </a:t>
            </a:r>
            <a:r>
              <a:rPr lang="en-AU" b="1" i="0" smtClean="0">
                <a:solidFill>
                  <a:srgbClr val="27569C"/>
                </a:solidFill>
                <a:effectLst/>
                <a:latin typeface="Arial" panose="020B0604020202020204" pitchFamily="34" charset="0"/>
              </a:rPr>
              <a:t>categorise and identify substances</a:t>
            </a:r>
            <a:r>
              <a:rPr lang="en-AU" b="1" i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based on their </a:t>
            </a:r>
            <a:r>
              <a:rPr lang="en-AU" b="1" i="0" smtClean="0">
                <a:solidFill>
                  <a:srgbClr val="C4D587"/>
                </a:solidFill>
                <a:effectLst/>
                <a:latin typeface="Arial" panose="020B0604020202020204" pitchFamily="34" charset="0"/>
              </a:rPr>
              <a:t>physical properties.</a:t>
            </a:r>
            <a:endParaRPr lang="en-AU" b="1" i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Elements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can be broadly categorised as </a:t>
            </a:r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non-metals.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Metals and non-metals have </a:t>
            </a:r>
            <a:r>
              <a:rPr lang="en-AU" b="1" i="0" dirty="0" smtClean="0">
                <a:solidFill>
                  <a:srgbClr val="C4D587"/>
                </a:solidFill>
                <a:effectLst/>
                <a:latin typeface="Arial" panose="020B0604020202020204" pitchFamily="34" charset="0"/>
              </a:rPr>
              <a:t>different physical properties!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means that we can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use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b="1" i="0" dirty="0" smtClean="0">
                <a:solidFill>
                  <a:srgbClr val="C4D587"/>
                </a:solidFill>
                <a:effectLst/>
                <a:latin typeface="Arial" panose="020B0604020202020204" pitchFamily="34" charset="0"/>
              </a:rPr>
              <a:t>physical properties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a substance to </a:t>
            </a:r>
            <a:r>
              <a:rPr lang="en-AU" b="1" i="0" dirty="0" smtClean="0">
                <a:solidFill>
                  <a:srgbClr val="27569C"/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as either a </a:t>
            </a:r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or a </a:t>
            </a: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8247682.7991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1499" y="3175000"/>
            <a:ext cx="5818909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363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1300" y="363141"/>
            <a:ext cx="113411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Mercury is the only </a:t>
            </a:r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is not </a:t>
            </a:r>
            <a:r>
              <a:rPr lang="en-AU" b="1" i="0" dirty="0" smtClean="0">
                <a:solidFill>
                  <a:srgbClr val="5E4E9F"/>
                </a:solidFill>
                <a:effectLst/>
                <a:latin typeface="Arial" panose="020B0604020202020204" pitchFamily="34" charset="0"/>
              </a:rPr>
              <a:t>solid at room temperature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(it is a liquid).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Aside from mercury, all </a:t>
            </a:r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 </a:t>
            </a:r>
            <a:r>
              <a:rPr lang="en-AU" b="1" i="0" dirty="0" smtClean="0">
                <a:solidFill>
                  <a:srgbClr val="5E4E9F"/>
                </a:solidFill>
                <a:effectLst/>
                <a:latin typeface="Arial" panose="020B0604020202020204" pitchFamily="34" charset="0"/>
              </a:rPr>
              <a:t>solid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at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room temperature.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is because metals generally have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high </a:t>
            </a:r>
            <a:r>
              <a:rPr lang="en-AU" b="1" i="0" dirty="0" smtClean="0">
                <a:solidFill>
                  <a:srgbClr val="FAB0B2"/>
                </a:solidFill>
                <a:effectLst/>
                <a:latin typeface="Arial" panose="020B0604020202020204" pitchFamily="34" charset="0"/>
              </a:rPr>
              <a:t>melting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and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b="1" i="0" dirty="0" smtClean="0">
                <a:solidFill>
                  <a:srgbClr val="DA8486"/>
                </a:solidFill>
                <a:effectLst/>
                <a:latin typeface="Arial" panose="020B0604020202020204" pitchFamily="34" charset="0"/>
              </a:rPr>
              <a:t>boiling points.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For example,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gold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has a boiling point of 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KaTeX_Main"/>
              </a:rPr>
              <a:t>2970∘C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All </a:t>
            </a: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non-metallic elements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(aside from bromine) are either </a:t>
            </a:r>
            <a:r>
              <a:rPr lang="en-AU" b="1" i="0" dirty="0" smtClean="0">
                <a:solidFill>
                  <a:srgbClr val="5E4E9F"/>
                </a:solidFill>
                <a:effectLst/>
                <a:latin typeface="Arial" panose="020B0604020202020204" pitchFamily="34" charset="0"/>
              </a:rPr>
              <a:t>solids or gases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at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room temperature,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also tells us that the </a:t>
            </a:r>
            <a:r>
              <a:rPr lang="en-AU" b="1" i="0" dirty="0" smtClean="0">
                <a:solidFill>
                  <a:srgbClr val="FAB0B2"/>
                </a:solidFill>
                <a:effectLst/>
                <a:latin typeface="Arial" panose="020B0604020202020204" pitchFamily="34" charset="0"/>
              </a:rPr>
              <a:t>melting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and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b="1" i="0" dirty="0" smtClean="0">
                <a:solidFill>
                  <a:srgbClr val="DA8486"/>
                </a:solidFill>
                <a:effectLst/>
                <a:latin typeface="Arial" panose="020B0604020202020204" pitchFamily="34" charset="0"/>
              </a:rPr>
              <a:t>boiling points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non-metals are very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variable.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5216154.7935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0999" y="3092450"/>
            <a:ext cx="6257073" cy="320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515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1300" y="510739"/>
            <a:ext cx="117729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 </a:t>
            </a:r>
            <a:r>
              <a:rPr lang="en-AU" b="1" i="0" dirty="0" smtClean="0">
                <a:solidFill>
                  <a:srgbClr val="C7C3C4"/>
                </a:solidFill>
                <a:effectLst/>
                <a:latin typeface="Arial" panose="020B0604020202020204" pitchFamily="34" charset="0"/>
              </a:rPr>
              <a:t>lustrous,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while </a:t>
            </a: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dull.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Metallic elements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appear shiny and luminous, due to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light being reflected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off their surfaces. Metals like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gold, silver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platinum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used to make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jewellery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they can be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polished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appear even </a:t>
            </a:r>
            <a:r>
              <a:rPr lang="en-AU" b="1" i="0" dirty="0" smtClean="0">
                <a:solidFill>
                  <a:srgbClr val="C7C3C4"/>
                </a:solidFill>
                <a:effectLst/>
                <a:latin typeface="Arial" panose="020B0604020202020204" pitchFamily="34" charset="0"/>
              </a:rPr>
              <a:t>more lustrous.</a:t>
            </a:r>
            <a:endParaRPr lang="en-AU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Non-metallic elements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do not reflect light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like metals, so they appear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dull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non-lustrous.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8255084.1683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0150" y="2508250"/>
            <a:ext cx="701040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0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7800" y="382538"/>
            <a:ext cx="12014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both </a:t>
            </a:r>
            <a:r>
              <a:rPr lang="en-AU" b="1" i="0" dirty="0" smtClean="0">
                <a:solidFill>
                  <a:srgbClr val="D2AE78"/>
                </a:solidFill>
                <a:effectLst/>
                <a:latin typeface="Arial" panose="020B0604020202020204" pitchFamily="34" charset="0"/>
              </a:rPr>
              <a:t>malleable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b="1" i="0" dirty="0" smtClean="0">
                <a:solidFill>
                  <a:srgbClr val="3D687A"/>
                </a:solidFill>
                <a:effectLst/>
                <a:latin typeface="Arial" panose="020B0604020202020204" pitchFamily="34" charset="0"/>
              </a:rPr>
              <a:t>ductile,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whereas </a:t>
            </a: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neither.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generally able to be </a:t>
            </a:r>
            <a:r>
              <a:rPr lang="en-AU" b="1" i="0" dirty="0" smtClean="0">
                <a:solidFill>
                  <a:srgbClr val="3D687A"/>
                </a:solidFill>
                <a:effectLst/>
                <a:latin typeface="Arial" panose="020B0604020202020204" pitchFamily="34" charset="0"/>
              </a:rPr>
              <a:t>drawn into long, thin wires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b="1" i="0" dirty="0" smtClean="0">
                <a:solidFill>
                  <a:srgbClr val="D2AE78"/>
                </a:solidFill>
                <a:effectLst/>
                <a:latin typeface="Arial" panose="020B0604020202020204" pitchFamily="34" charset="0"/>
              </a:rPr>
              <a:t>hammered into thin sheets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without breaking.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Non-metallic elements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brittle,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means they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break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before they can be pressed into sheets or drawn into wire.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8256899.961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0400" y="27432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9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500" y="419438"/>
            <a:ext cx="11176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 </a:t>
            </a:r>
            <a:r>
              <a:rPr lang="en-AU" b="1" i="0" dirty="0" smtClean="0">
                <a:solidFill>
                  <a:srgbClr val="C75252"/>
                </a:solidFill>
                <a:effectLst/>
                <a:latin typeface="Arial" panose="020B0604020202020204" pitchFamily="34" charset="0"/>
              </a:rPr>
              <a:t>good conductors of heat and </a:t>
            </a:r>
            <a:r>
              <a:rPr lang="en-AU" b="1" i="0" dirty="0" smtClean="0">
                <a:solidFill>
                  <a:srgbClr val="B64B40"/>
                </a:solidFill>
                <a:effectLst/>
                <a:latin typeface="Arial" panose="020B0604020202020204" pitchFamily="34" charset="0"/>
              </a:rPr>
              <a:t>electricity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whereas </a:t>
            </a: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poor conductors of both.</a:t>
            </a:r>
          </a:p>
          <a:p>
            <a:pPr algn="ctr"/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Metals,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especially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copper,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conduct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both </a:t>
            </a:r>
            <a:r>
              <a:rPr lang="en-AU" b="1" i="0" dirty="0" smtClean="0">
                <a:solidFill>
                  <a:srgbClr val="C75252"/>
                </a:solidFill>
                <a:effectLst/>
                <a:latin typeface="Arial" panose="020B0604020202020204" pitchFamily="34" charset="0"/>
              </a:rPr>
              <a:t>heat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b="1" i="0" dirty="0" smtClean="0">
                <a:solidFill>
                  <a:srgbClr val="B64B40"/>
                </a:solidFill>
                <a:effectLst/>
                <a:latin typeface="Arial" panose="020B0604020202020204" pitchFamily="34" charset="0"/>
              </a:rPr>
              <a:t>electrical current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very well.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 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poor conductors</a:t>
            </a:r>
            <a:r>
              <a:rPr lang="en-AU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both heat and electricity.</a:t>
            </a:r>
            <a:endParaRPr lang="en-AU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23181.5560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19200" y="1955800"/>
            <a:ext cx="4572000" cy="4572000"/>
          </a:xfrm>
          <a:prstGeom prst="rect">
            <a:avLst/>
          </a:prstGeom>
        </p:spPr>
      </p:pic>
      <p:pic>
        <p:nvPicPr>
          <p:cNvPr id="4" name="1528257554.50349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16700" y="195580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52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20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6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51001" y="399534"/>
            <a:ext cx="8229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b="1" i="0" dirty="0" smtClean="0">
                <a:solidFill>
                  <a:srgbClr val="A5A5A5"/>
                </a:solidFill>
                <a:effectLst/>
                <a:latin typeface="Arial" panose="020B0604020202020204" pitchFamily="34" charset="0"/>
              </a:rPr>
              <a:t>Metals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b="1" i="0" dirty="0" smtClean="0">
                <a:solidFill>
                  <a:srgbClr val="82C3B1"/>
                </a:solidFill>
                <a:effectLst/>
                <a:latin typeface="Arial" panose="020B0604020202020204" pitchFamily="34" charset="0"/>
              </a:rPr>
              <a:t>non-metals</a:t>
            </a:r>
            <a:r>
              <a:rPr lang="en-AU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physical properties summary:</a:t>
            </a:r>
            <a:endParaRPr lang="en-AU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87" y="1470024"/>
            <a:ext cx="10757368" cy="407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05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</Words>
  <Application>Microsoft Office PowerPoint</Application>
  <PresentationFormat>Widescreen</PresentationFormat>
  <Paragraphs>29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KaTeX_Main</vt:lpstr>
      <vt:lpstr>Office Theme</vt:lpstr>
      <vt:lpstr>Physical Properties of Metals and Non-Metals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Physical Properties of Metals and Non-Metals</dc:title>
  <dc:creator>Joseph D'cruz</dc:creator>
  <cp:lastModifiedBy>Joseph D'cruz</cp:lastModifiedBy>
  <cp:revision>1</cp:revision>
  <dcterms:created xsi:type="dcterms:W3CDTF">2020-09-05T11:33:32Z</dcterms:created>
  <dcterms:modified xsi:type="dcterms:W3CDTF">2020-09-05T11:34:02Z</dcterms:modified>
</cp:coreProperties>
</file>

<file path=docProps/thumbnail.jpeg>
</file>